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8" r:id="rId3"/>
    <p:sldId id="302" r:id="rId4"/>
    <p:sldId id="296" r:id="rId5"/>
    <p:sldId id="303" r:id="rId6"/>
    <p:sldId id="304" r:id="rId7"/>
    <p:sldId id="305" r:id="rId8"/>
    <p:sldId id="289" r:id="rId9"/>
    <p:sldId id="284" r:id="rId10"/>
    <p:sldId id="287" r:id="rId11"/>
    <p:sldId id="292" r:id="rId12"/>
    <p:sldId id="306" r:id="rId13"/>
    <p:sldId id="293" r:id="rId14"/>
    <p:sldId id="291" r:id="rId15"/>
    <p:sldId id="308" r:id="rId16"/>
    <p:sldId id="300" r:id="rId17"/>
    <p:sldId id="298" r:id="rId18"/>
    <p:sldId id="301" r:id="rId19"/>
    <p:sldId id="307" r:id="rId20"/>
    <p:sldId id="282" r:id="rId21"/>
    <p:sldId id="299" r:id="rId22"/>
    <p:sldId id="285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5"/>
    <p:restoredTop sz="65081" autoAdjust="0"/>
  </p:normalViewPr>
  <p:slideViewPr>
    <p:cSldViewPr>
      <p:cViewPr varScale="1">
        <p:scale>
          <a:sx n="126" d="100"/>
          <a:sy n="126" d="100"/>
        </p:scale>
        <p:origin x="236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49" d="100"/>
          <a:sy n="149" d="100"/>
        </p:scale>
        <p:origin x="37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D226DD-9812-2B4E-A1DE-0E1E7AF5B4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8F9D3-DC34-5A45-9134-D3671DCE5B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27B5-EF43-1748-8099-90780B2BA0B4}" type="datetimeFigureOut">
              <a:rPr lang="en-US" smtClean="0"/>
              <a:t>9/18/18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E540D2-6B7F-AD46-92F5-F2A37B96EE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E6339-8B75-1D46-8B18-2C4591E489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26477-6D92-754D-B3A5-6115F36AB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29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2A8F0A-C154-5446-A3A8-D3AD5C3C73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D98325-583C-DD45-A6A7-76152ED35D0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FF5FAA-2772-274C-A6DB-6BB1437F242C}" type="datetimeFigureOut">
              <a:rPr lang="en-US" altLang="en-US"/>
              <a:pPr/>
              <a:t>9/14/18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247FBC0-A0AB-4943-BDBC-AD24A140B0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48B6DAD-1371-3445-BDEE-2ADB438E0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1EDC7-7EBB-B144-8EAB-5543D4C6F1A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8DF6-7088-B747-A3D2-B37FC3E6E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B647BC6-3C73-3145-BA02-0050B84394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304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394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04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69F88542-BC9E-6747-84A5-7AC9F36A1D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98ECA31-DF4D-834B-8D65-D0AACA2EA18E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E857EB07-2A5F-134C-813A-339AA9B68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CAB3400-1971-384E-B1BF-32518AE69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703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55566ACE-9453-8C4F-B2BC-40B1F1FEC1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E40FA27-E7B5-154F-8206-F1FFEE06EBCF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1BAA3B11-54DF-B34A-830C-961F9A3C6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863499F-D854-584A-9517-C5B279CB02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A15C84D1-D32B-4D4C-8A49-26ECEC0FE4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BE56EA-3E25-4B4E-B9AA-313CCBA9588D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41801D05-7D1D-884D-912D-CF85D38BF7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05C9454-3041-2941-9009-20ED057616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B9716307-BA1B-2C49-8635-7AC38E6453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1E60EA-2B27-D14A-B230-B8FB51237C55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AAD03DF4-CE0F-E24E-8AE7-226666D3FE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2DD27870-E648-454F-8C65-403AD0860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3974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229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7114972C-3027-1D42-8005-CC4ABEA074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3246E8-F7BA-A649-88D0-BBF3E7376441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D6872962-F50E-1D44-AAEC-9CF1A67C86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360BF64-C68F-7143-9EDA-F1C48D3CC7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7F9FAEE8-E9FF-7F47-8C82-EB68875965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3F70BD3-8B30-754F-A970-1F7DD7C26F1C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ACB7B52F-F30F-774D-9581-125F4EDE01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71C78F5-124E-4B4A-8DDE-FE40288FA2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936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BB5797E2-5049-544C-A39C-18B4A26DF0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047E86A-C2D1-B344-8281-28451EE0C109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904B3609-4F25-C046-B8BE-5B0ACE817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25EC850-085B-B04E-8C99-50CBE8365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needed for question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602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needed for question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865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needed for question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134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059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150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336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666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167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7ED524E0-4301-CC49-8045-123A48961C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291B004-915D-0445-B190-9984DC1F5300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664860C4-BEC3-734D-B2C2-C871A041A5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2D67E45-2319-734F-A596-8BFB251CB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47BC6-3C73-3145-BA02-0050B843940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86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B4A56F-5B2D-704D-8F54-BCFCE10E05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D784AD-749B-254E-960C-3516A096BE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16EAFD-2024-B54E-817B-948B1C00E3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F9EAF2-D03D-C344-A667-E78103780A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107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ACB066-1675-D744-875A-6BAD5005D3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32B139-AC3C-0C43-B5E6-F0869D251E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90187C-A592-984F-B460-931480A1C6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3324F9-EB3C-3F44-990C-2204182D49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97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869687-BEB4-904A-894B-3FE8C8506A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B9377E-A4D5-D548-886F-F4D7E7A0D4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A3A446-4211-214E-BACC-3E3C85150B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6C639-528F-BB4A-92D1-320037AD81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615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24FC90-C670-7346-AD06-5C73E65581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29170B-DEE0-3D42-8568-70BF9DF939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70FE43-DE6D-D942-9A35-1614471A77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801A7-947B-764D-9A3F-AB78F01EB8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99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AF9BC3-1233-954E-AF91-128063AEE7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1D3508-D567-5E46-B856-F9CB27AEB9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4120B5-1903-A949-B457-94BB9B3CFE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9E4691-2540-E24B-89C7-0972AB038A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67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42EAEF-C45B-5249-BF98-91148ABB70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E1E391-704C-9C41-951F-26CBD8ED03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ADD4CC-BD7A-1A4F-A14A-80F6BCDC46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6C8FA-F99F-164A-B738-94BFAAA38B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5353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821786-8695-BB41-AB96-C95514B82D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8ECFFE8-CB1A-FD47-BF8C-606EDD02DF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E550CB3-9CD3-9042-BB7B-CA6A08553A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C00673-B0AD-F14C-841B-59763523DF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5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B8DD24A-128B-DB49-A22C-3BFE716C9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8972EFB-0A8D-BC4E-8BA1-8DF7FD3B1D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6C6B79-6E6F-8E4C-B5E3-4797BFE54D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AE207-52F0-FD48-AAEC-2A9D3632FC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298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D027363-DB29-AA4F-8020-666ACFFDF8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590890A-229D-2B45-97C7-AE95023457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CC3DA1-1644-1B47-8BC5-293D1D4016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CCD49-B52C-484C-AC63-4C2FD2DA2B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43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43BFF-A5C9-0D42-805E-30FC8EC161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6A0162-B359-5541-A324-3C46EE5A61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AD994-EF47-BC4D-8871-EAF8969541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172B3-7BD3-7846-A4BD-70D982B985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4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A92499-D774-8048-8BE0-052383564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651682-83E4-094B-B33E-2113898C48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82BC2D-323B-3746-BE25-53E3E58BBC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20911-5625-9D4C-96A0-50FDC4AA83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6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E6E79C2-D38D-D149-98ED-4A303BBE6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01DF31C-B6E4-064E-B934-B24200D204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DB169F-F2B6-3248-BEE9-BF6A8A6009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C9A2360-0379-4647-B790-3C9CA8E3C1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1493218-65B8-5E4E-8365-45EB98E69A5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C83AECA-3522-C542-B76D-F6551233184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skassess.ca/info/new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cha.europa.eu/information-on-chemicals/cl-inventory-databas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42585A5C-670E-E94D-BBEE-50B1AD40AC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924800" cy="2209800"/>
          </a:xfrm>
        </p:spPr>
        <p:txBody>
          <a:bodyPr/>
          <a:lstStyle/>
          <a:p>
            <a:pPr eaLnBrk="1" hangingPunct="1"/>
            <a:r>
              <a:rPr lang="en-US" altLang="en-US" dirty="0"/>
              <a:t>Risk assessment of science experiments: introduction to </a:t>
            </a:r>
            <a:r>
              <a:rPr lang="en-US" altLang="en-US" dirty="0" err="1"/>
              <a:t>RiskAssess</a:t>
            </a:r>
            <a:endParaRPr lang="en-US" altLang="en-US" dirty="0"/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E66C1E02-B6F0-F841-87CD-745AD919F1E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76375" y="5157788"/>
            <a:ext cx="6400800" cy="850900"/>
          </a:xfrm>
        </p:spPr>
        <p:txBody>
          <a:bodyPr/>
          <a:lstStyle/>
          <a:p>
            <a:pPr eaLnBrk="1" hangingPunct="1"/>
            <a:r>
              <a:rPr lang="en-US" altLang="en-US" sz="3600"/>
              <a:t>Phillip Crisp and Eva Crisp</a:t>
            </a:r>
          </a:p>
        </p:txBody>
      </p:sp>
      <p:pic>
        <p:nvPicPr>
          <p:cNvPr id="14339" name="Picture 2" descr="burning_hair_medium.jpg">
            <a:extLst>
              <a:ext uri="{FF2B5EF4-FFF2-40B4-BE49-F238E27FC236}">
                <a16:creationId xmlns:a16="http://schemas.microsoft.com/office/drawing/2014/main" id="{AE781C3D-7938-8842-B0AA-0D91D8739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5888"/>
            <a:ext cx="21605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>
            <a:extLst>
              <a:ext uri="{FF2B5EF4-FFF2-40B4-BE49-F238E27FC236}">
                <a16:creationId xmlns:a16="http://schemas.microsoft.com/office/drawing/2014/main" id="{080CDDA5-D216-224F-8AB3-77885EFB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1113"/>
            <a:ext cx="38179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4">
            <a:extLst>
              <a:ext uri="{FF2B5EF4-FFF2-40B4-BE49-F238E27FC236}">
                <a16:creationId xmlns:a16="http://schemas.microsoft.com/office/drawing/2014/main" id="{2060DCE1-2415-F048-A373-2BC40D494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17463"/>
            <a:ext cx="3167062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>
            <a:extLst>
              <a:ext uri="{FF2B5EF4-FFF2-40B4-BE49-F238E27FC236}">
                <a16:creationId xmlns:a16="http://schemas.microsoft.com/office/drawing/2014/main" id="{5B42CE28-E069-1341-8A01-B54B5320E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1113"/>
            <a:ext cx="19081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>
            <a:extLst>
              <a:ext uri="{FF2B5EF4-FFF2-40B4-BE49-F238E27FC236}">
                <a16:creationId xmlns:a16="http://schemas.microsoft.com/office/drawing/2014/main" id="{7B375188-A1CA-024F-BCC6-77E149A89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1644650"/>
            <a:ext cx="14017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>
            <a:extLst>
              <a:ext uri="{FF2B5EF4-FFF2-40B4-BE49-F238E27FC236}">
                <a16:creationId xmlns:a16="http://schemas.microsoft.com/office/drawing/2014/main" id="{00DF2FA8-6DE3-764B-A245-7A6CE8285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1425575"/>
            <a:ext cx="314801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2">
            <a:extLst>
              <a:ext uri="{FF2B5EF4-FFF2-40B4-BE49-F238E27FC236}">
                <a16:creationId xmlns:a16="http://schemas.microsoft.com/office/drawing/2014/main" id="{828CD0A7-7529-CC4F-9B15-BC1E03B0B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747963"/>
            <a:ext cx="20002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4">
            <a:extLst>
              <a:ext uri="{FF2B5EF4-FFF2-40B4-BE49-F238E27FC236}">
                <a16:creationId xmlns:a16="http://schemas.microsoft.com/office/drawing/2014/main" id="{69EF6E30-BA8D-5F4E-957C-B98B8C4D3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771775"/>
            <a:ext cx="19954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6">
            <a:extLst>
              <a:ext uri="{FF2B5EF4-FFF2-40B4-BE49-F238E27FC236}">
                <a16:creationId xmlns:a16="http://schemas.microsoft.com/office/drawing/2014/main" id="{0D8200BD-EBD5-944C-85B3-20EE19F0B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2951163"/>
            <a:ext cx="21812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8">
            <a:extLst>
              <a:ext uri="{FF2B5EF4-FFF2-40B4-BE49-F238E27FC236}">
                <a16:creationId xmlns:a16="http://schemas.microsoft.com/office/drawing/2014/main" id="{E1175CDA-7C21-6443-89E5-A96784B6A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4627563"/>
            <a:ext cx="30575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" descr="Screen Shot 2017-08-24 at 11.17.50 AM.png">
            <a:extLst>
              <a:ext uri="{FF2B5EF4-FFF2-40B4-BE49-F238E27FC236}">
                <a16:creationId xmlns:a16="http://schemas.microsoft.com/office/drawing/2014/main" id="{A0CAB002-C128-FE49-AAA5-E80E88D618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130675"/>
            <a:ext cx="3776663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3" descr="Screen Shot 2017-08-23 at 4.57.15 PM.png">
            <a:extLst>
              <a:ext uri="{FF2B5EF4-FFF2-40B4-BE49-F238E27FC236}">
                <a16:creationId xmlns:a16="http://schemas.microsoft.com/office/drawing/2014/main" id="{F544124D-1865-EF44-A853-560AE3983A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5729288"/>
            <a:ext cx="18002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4" descr="Screen Shot 2017-08-23 at 4.59.46 PM.png">
            <a:extLst>
              <a:ext uri="{FF2B5EF4-FFF2-40B4-BE49-F238E27FC236}">
                <a16:creationId xmlns:a16="http://schemas.microsoft.com/office/drawing/2014/main" id="{4899A5F2-A4B3-2245-956A-3368B1AC0B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4889500"/>
            <a:ext cx="136683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0">
            <a:extLst>
              <a:ext uri="{FF2B5EF4-FFF2-40B4-BE49-F238E27FC236}">
                <a16:creationId xmlns:a16="http://schemas.microsoft.com/office/drawing/2014/main" id="{965B27CD-1933-2444-8174-46E304EB8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2819400"/>
            <a:ext cx="1422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22">
            <a:extLst>
              <a:ext uri="{FF2B5EF4-FFF2-40B4-BE49-F238E27FC236}">
                <a16:creationId xmlns:a16="http://schemas.microsoft.com/office/drawing/2014/main" id="{9ECBA623-0CEC-344A-9CEA-2E172557F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8" y="4040188"/>
            <a:ext cx="137318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24">
            <a:extLst>
              <a:ext uri="{FF2B5EF4-FFF2-40B4-BE49-F238E27FC236}">
                <a16:creationId xmlns:a16="http://schemas.microsoft.com/office/drawing/2014/main" id="{477C792E-5458-C243-A9B6-6C33B23A3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3798888"/>
            <a:ext cx="142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803A74EF-F487-7D49-BED5-D4ED6A739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Logic of </a:t>
            </a:r>
            <a:r>
              <a:rPr lang="en-US" altLang="en-US" sz="3600" dirty="0" err="1"/>
              <a:t>RiskAssess</a:t>
            </a:r>
            <a:endParaRPr lang="en-US" altLang="en-US" sz="3600" dirty="0"/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5B79B741-1DA1-8E4D-AD54-40F61A670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3058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safety information customized for schools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</a:t>
            </a:r>
            <a:r>
              <a:rPr lang="en-US" altLang="en-US" sz="2800" dirty="0"/>
              <a:t>separate sections for teacher and science technician, allowing cross-checking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/>
              <a:t>• initial assessment of inherent risk</a:t>
            </a:r>
            <a:br>
              <a:rPr lang="en-US" altLang="en-US" sz="2800" dirty="0"/>
            </a:br>
            <a:r>
              <a:rPr lang="en-US" altLang="en-US" sz="2800" dirty="0"/>
              <a:t>- if low, go to end</a:t>
            </a:r>
            <a:br>
              <a:rPr lang="en-US" altLang="en-US" sz="2800" dirty="0"/>
            </a:br>
            <a:r>
              <a:rPr lang="en-US" altLang="en-US" sz="2800" dirty="0"/>
              <a:t>- if medium or more, record control measures</a:t>
            </a:r>
            <a:br>
              <a:rPr lang="en-US" altLang="en-US" sz="2800" dirty="0"/>
            </a:br>
            <a:r>
              <a:rPr lang="en-US" altLang="en-US" sz="2800" dirty="0"/>
              <a:t>- if high or extreme, third reviewer required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/>
              <a:t>• scheduling and ordering system to save time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/>
              <a:t>• labelling for WHMIS 2015 and learning resources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/>
              <a:t>• inexpensive ($250+GST per campus per year)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7">
            <a:extLst>
              <a:ext uri="{FF2B5EF4-FFF2-40B4-BE49-F238E27FC236}">
                <a16:creationId xmlns:a16="http://schemas.microsoft.com/office/drawing/2014/main" id="{5177768B-1E67-A24C-AD7C-75233B16B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55675"/>
            <a:ext cx="3671887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448ED-030D-FF43-A115-967528BCE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54" y="1052737"/>
            <a:ext cx="4810082" cy="52559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2E09F131-B542-1B49-8BAB-AE6956FFE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Details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8D6DD2D9-06A9-1649-8253-EED419E11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179513"/>
            <a:ext cx="8305800" cy="5334000"/>
          </a:xfrm>
        </p:spPr>
        <p:txBody>
          <a:bodyPr/>
          <a:lstStyle/>
          <a:p>
            <a:pPr eaLnBrk="1" hangingPunct="1"/>
            <a:r>
              <a:rPr lang="en-US" altLang="en-US" sz="2800"/>
              <a:t>access from school/home </a:t>
            </a:r>
          </a:p>
          <a:p>
            <a:pPr eaLnBrk="1" hangingPunct="1"/>
            <a:r>
              <a:rPr lang="en-US" altLang="en-US" sz="2800"/>
              <a:t>nothing to install on computer, tablet or phone</a:t>
            </a:r>
            <a:br>
              <a:rPr lang="en-US" altLang="en-US" sz="2800"/>
            </a:br>
            <a:r>
              <a:rPr lang="en-US" altLang="en-US" sz="2800"/>
              <a:t>(instant update)</a:t>
            </a:r>
          </a:p>
          <a:p>
            <a:pPr eaLnBrk="1" hangingPunct="1"/>
            <a:r>
              <a:rPr lang="en-US" altLang="en-US" sz="2800"/>
              <a:t>unlimited number of simultaneous users and risk assessments </a:t>
            </a:r>
          </a:p>
          <a:p>
            <a:pPr eaLnBrk="1" hangingPunct="1"/>
            <a:r>
              <a:rPr lang="en-US" altLang="en-US" sz="2800"/>
              <a:t>minimal data entry</a:t>
            </a:r>
          </a:p>
          <a:p>
            <a:pPr eaLnBrk="1" hangingPunct="1"/>
            <a:r>
              <a:rPr lang="en-US" altLang="en-US" sz="2800"/>
              <a:t>complements SDSs</a:t>
            </a:r>
          </a:p>
          <a:p>
            <a:pPr eaLnBrk="1" hangingPunct="1"/>
            <a:r>
              <a:rPr lang="en-US" altLang="en-US" sz="2800"/>
              <a:t>continuing input from science staff</a:t>
            </a:r>
          </a:p>
          <a:p>
            <a:pPr eaLnBrk="1" hangingPunct="1"/>
            <a:r>
              <a:rPr lang="en-US" altLang="en-US" sz="2800"/>
              <a:t>multiple backups of data &amp; backup server</a:t>
            </a:r>
          </a:p>
          <a:p>
            <a:pPr eaLnBrk="1" hangingPunct="1"/>
            <a:r>
              <a:rPr lang="en-US" altLang="en-US" sz="2800"/>
              <a:t>support and advice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0CD0DF23-36CC-6E49-83F9-913A0A0CD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/>
              <a:t>Advantages of RiskAssess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E144FC5E-A317-124F-9C9A-20CCC5996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057400"/>
            <a:ext cx="8567737" cy="38862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2800"/>
              <a:t>proper consideration of risks and control measures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800"/>
              <a:t>standardization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800"/>
              <a:t>storage of records for legal purposes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800"/>
              <a:t>communication between teachers and science technicians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800"/>
              <a:t>discourages spur-of-the-moment experiments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800"/>
              <a:t>useful for new/inexperienced staff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3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23507-07E2-BC49-9E2A-7EDB4477D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"/>
            <a:ext cx="914400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74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215900"/>
            <a:ext cx="9189066" cy="64534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12FAD066-92ED-6043-8FD1-2CFB14FE21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333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Future developments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1EBC6454-B565-224F-B265-E965CCAA2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8305800" cy="4205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</a:t>
            </a:r>
            <a:r>
              <a:rPr lang="en-US" altLang="en-US" sz="2800" dirty="0"/>
              <a:t>continually adding new features</a:t>
            </a:r>
            <a:br>
              <a:rPr lang="en-US" altLang="en-US" sz="2800" dirty="0"/>
            </a:br>
            <a:r>
              <a:rPr lang="en-US" altLang="en-US" sz="2800" dirty="0"/>
              <a:t> </a:t>
            </a:r>
            <a:r>
              <a:rPr lang="en-US" altLang="en-US" sz="2800" dirty="0">
                <a:hlinkClick r:id="rId3"/>
              </a:rPr>
              <a:t>https://www.riskassess.ca/info/news</a:t>
            </a:r>
            <a:br>
              <a:rPr lang="en-US" altLang="en-US" sz="2800" dirty="0"/>
            </a:br>
            <a:r>
              <a:rPr lang="en-US" altLang="en-US" sz="2800" dirty="0"/>
              <a:t> e.g. biohazard pictogram added August 2018</a:t>
            </a:r>
            <a:br>
              <a:rPr lang="en-US" altLang="en-US" sz="2800" dirty="0"/>
            </a:br>
            <a:endParaRPr lang="en-US" altLang="en-US" sz="2800" dirty="0"/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en-US" sz="2800" dirty="0"/>
              <a:t>• planned:</a:t>
            </a:r>
            <a:br>
              <a:rPr lang="en-US" altLang="en-US" sz="2800" dirty="0"/>
            </a:br>
            <a:r>
              <a:rPr lang="en-US" altLang="en-US" sz="2800" dirty="0"/>
              <a:t>- chemical disposal information</a:t>
            </a:r>
            <a:br>
              <a:rPr lang="en-US" altLang="en-US" sz="2800" dirty="0"/>
            </a:br>
            <a:r>
              <a:rPr lang="en-US" altLang="en-US" sz="2800" dirty="0"/>
              <a:t>- additional labelling options</a:t>
            </a:r>
            <a:br>
              <a:rPr lang="en-US" altLang="en-US" sz="2800" dirty="0"/>
            </a:br>
            <a:r>
              <a:rPr lang="en-US" altLang="en-US" sz="2800" dirty="0"/>
              <a:t>- more reports for </a:t>
            </a:r>
            <a:r>
              <a:rPr lang="en-US" altLang="en-US" sz="2800" dirty="0" err="1"/>
              <a:t>SuperUser</a:t>
            </a:r>
            <a:br>
              <a:rPr lang="en-US" altLang="en-US" sz="2800" dirty="0"/>
            </a:br>
            <a:endParaRPr lang="en-US" altLang="en-US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81E3FCD2-9139-9B45-AB1A-263E63533D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603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Conclusion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178AE92C-FF27-C944-B4AB-A02E068034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03350"/>
            <a:ext cx="8210872" cy="4977978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800" dirty="0"/>
              <a:t>safer science laboratories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/>
              <a:t>legally compliant system for risk assessment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/>
              <a:t>easy-to-use GHS/WHMIS labelling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/>
              <a:t>extensive databases, continually updated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/>
              <a:t>scheduling system for lab efficiency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/>
              <a:t>learning resources, staff and student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/>
              <a:t>monitoring of compliance via </a:t>
            </a:r>
            <a:r>
              <a:rPr lang="en-US" altLang="en-US" sz="2800" dirty="0" err="1"/>
              <a:t>SuperUser</a:t>
            </a:r>
            <a:endParaRPr lang="en-US" altLang="en-US" sz="2800" dirty="0"/>
          </a:p>
          <a:p>
            <a:pPr eaLnBrk="1" hangingPunct="1">
              <a:lnSpc>
                <a:spcPct val="120000"/>
              </a:lnSpc>
            </a:pPr>
            <a:r>
              <a:rPr lang="en-US" altLang="en-US" sz="2800" dirty="0"/>
              <a:t>new features regularly added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607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70C546C9-A26C-F14F-88B6-CF34582272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/>
              <a:t>What is RiskAssess?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1E844E0F-8BE9-A849-8E89-626B9E787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76375" y="1773238"/>
            <a:ext cx="7004050" cy="4535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dirty="0"/>
              <a:t>• </a:t>
            </a:r>
            <a:r>
              <a:rPr lang="en-US" altLang="en-US" sz="2800" dirty="0"/>
              <a:t>web-based risk assessment tool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/>
              <a:t>• customized to the school situation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/>
              <a:t>• customized to Canada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/>
              <a:t>• provides</a:t>
            </a:r>
            <a:br>
              <a:rPr lang="en-US" altLang="en-US" sz="2800" dirty="0"/>
            </a:br>
            <a:r>
              <a:rPr lang="en-US" altLang="en-US" sz="2800" dirty="0"/>
              <a:t>  - electronic templates (CA/ISO)</a:t>
            </a:r>
            <a:br>
              <a:rPr lang="en-US" altLang="en-US" sz="2800" dirty="0"/>
            </a:br>
            <a:r>
              <a:rPr lang="en-US" altLang="en-US" sz="2800" dirty="0"/>
              <a:t>  - database information on risks</a:t>
            </a:r>
            <a:br>
              <a:rPr lang="en-US" altLang="en-US" sz="2800" dirty="0"/>
            </a:br>
            <a:r>
              <a:rPr lang="en-US" altLang="en-US" sz="2800" dirty="0"/>
              <a:t>     (chemical, equipment, biological)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/>
              <a:t>	  - equipment ordering/lab scheduling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/>
              <a:t>  	  - GHS labelling (WHMIS 2015)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600" dirty="0"/>
              <a:t>                                  </a:t>
            </a:r>
            <a:r>
              <a:rPr lang="en-US" altLang="ja-JP" sz="2800" dirty="0">
                <a:solidFill>
                  <a:srgbClr val="0000FF"/>
                </a:solidFill>
              </a:rPr>
              <a:t>(30 November 2018)</a:t>
            </a:r>
            <a:endParaRPr lang="en-US" altLang="en-US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0D622063-5DD1-9E41-92BF-625EEE0C20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65138"/>
            <a:ext cx="7772400" cy="731837"/>
          </a:xfrm>
        </p:spPr>
        <p:txBody>
          <a:bodyPr/>
          <a:lstStyle/>
          <a:p>
            <a:pPr eaLnBrk="1" hangingPunct="1"/>
            <a:r>
              <a:rPr lang="en-US" altLang="en-US" sz="3200"/>
              <a:t>RiskAssess data source</a:t>
            </a:r>
            <a:endParaRPr lang="en-US" altLang="en-US"/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453E3E68-367D-BB40-A4C9-417E3F5A8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1268413"/>
            <a:ext cx="8077200" cy="51847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/>
              <a:t>ECHA (European Chemicals Association)</a:t>
            </a:r>
          </a:p>
          <a:p>
            <a:pPr eaLnBrk="1" hangingPunct="1">
              <a:buFontTx/>
              <a:buNone/>
            </a:pPr>
            <a:r>
              <a:rPr lang="en-US" altLang="en-US" sz="2000">
                <a:hlinkClick r:id="rId3"/>
              </a:rPr>
              <a:t>http://echa.europa.eu/information-on-chemicals/cl-inventory-database</a:t>
            </a:r>
            <a:endParaRPr lang="en-US" altLang="en-US" sz="2000"/>
          </a:p>
          <a:p>
            <a:pPr eaLnBrk="1" hangingPunct="1">
              <a:buFontTx/>
              <a:buNone/>
            </a:pPr>
            <a:endParaRPr lang="en-US" altLang="en-US" sz="2400"/>
          </a:p>
          <a:p>
            <a:pPr eaLnBrk="1" hangingPunct="1">
              <a:buFontTx/>
              <a:buNone/>
            </a:pPr>
            <a:r>
              <a:rPr lang="en-US" altLang="en-US" sz="2400"/>
              <a:t>Classification and Labelling (CL) Inventory</a:t>
            </a:r>
            <a:endParaRPr lang="en-US" altLang="ja-JP" sz="2400"/>
          </a:p>
          <a:p>
            <a:pPr eaLnBrk="1" hangingPunct="1">
              <a:buFontTx/>
              <a:buNone/>
            </a:pPr>
            <a:r>
              <a:rPr lang="en-US" altLang="en-US" sz="2400"/>
              <a:t>    • notifications by chemical companies in Europe of</a:t>
            </a:r>
            <a:br>
              <a:rPr lang="en-US" altLang="en-US" sz="2400"/>
            </a:br>
            <a:r>
              <a:rPr lang="en-US" altLang="en-US" sz="2400"/>
              <a:t>  classifications according to GHS criteria</a:t>
            </a:r>
          </a:p>
          <a:p>
            <a:pPr eaLnBrk="1" hangingPunct="1">
              <a:buFontTx/>
              <a:buNone/>
            </a:pPr>
            <a:r>
              <a:rPr lang="en-US" altLang="en-US" sz="2400"/>
              <a:t>    • harmonised classifications</a:t>
            </a:r>
          </a:p>
          <a:p>
            <a:pPr eaLnBrk="1" hangingPunct="1">
              <a:buFontTx/>
              <a:buNone/>
            </a:pPr>
            <a:endParaRPr lang="en-US" altLang="en-US" sz="2400"/>
          </a:p>
          <a:p>
            <a:pPr eaLnBrk="1" hangingPunct="1">
              <a:buFontTx/>
              <a:buNone/>
            </a:pPr>
            <a:r>
              <a:rPr lang="en-US" altLang="en-US" sz="2400"/>
              <a:t>Provides latest information on classification and labelling.</a:t>
            </a:r>
          </a:p>
          <a:p>
            <a:pPr eaLnBrk="1" hangingPunct="1">
              <a:buFontTx/>
              <a:buNone/>
            </a:pPr>
            <a:r>
              <a:rPr lang="en-US" altLang="en-US" sz="2400"/>
              <a:t>Some solution information.</a:t>
            </a:r>
          </a:p>
          <a:p>
            <a:pPr eaLnBrk="1" hangingPunct="1">
              <a:buFontTx/>
              <a:buNone/>
            </a:pPr>
            <a:endParaRPr lang="en-US" altLang="en-US" sz="2400"/>
          </a:p>
          <a:p>
            <a:pPr eaLnBrk="1" hangingPunct="1">
              <a:buFontTx/>
              <a:buNone/>
            </a:pPr>
            <a:r>
              <a:rPr lang="en-US" altLang="en-US" sz="2400"/>
              <a:t>Clumsy to use, due to need to translate codes.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>
            <a:extLst>
              <a:ext uri="{FF2B5EF4-FFF2-40B4-BE49-F238E27FC236}">
                <a16:creationId xmlns:a16="http://schemas.microsoft.com/office/drawing/2014/main" id="{E6B4308E-8F05-D441-8667-5780CF823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6487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5">
            <a:extLst>
              <a:ext uri="{FF2B5EF4-FFF2-40B4-BE49-F238E27FC236}">
                <a16:creationId xmlns:a16="http://schemas.microsoft.com/office/drawing/2014/main" id="{088E640C-0E5A-DE45-A709-60C93B3FC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675" y="6092825"/>
            <a:ext cx="698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H314: Causes severe skin burns and eye damage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9C12928F-8ADF-1E4B-8742-F02B1C8A3F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515938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000000"/>
                </a:solidFill>
              </a:rPr>
              <a:t>RiskAssess data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548F88B1-5E62-D14F-98B8-6131056FCA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497887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i="1"/>
              <a:t>Pure chemicals (&gt;1200)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/>
              <a:t>ECHA data “</a:t>
            </a:r>
            <a:r>
              <a:rPr lang="en-US" altLang="ja-JP" sz="2400"/>
              <a:t>Harmonised classification</a:t>
            </a:r>
            <a:r>
              <a:rPr lang="en-US" altLang="en-US" sz="2400"/>
              <a:t>”</a:t>
            </a:r>
            <a:r>
              <a:rPr lang="en-US" altLang="ja-JP" sz="2400"/>
              <a:t>, if available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/>
              <a:t>If not, most common classification (more conservative, if two)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i="1"/>
              <a:t>Solutions (&gt;1400)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/>
              <a:t>ECHA data “Specific concentration limits”, if available.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/>
              <a:t>If not, application of GHS rules for mixtures to ECHA data for pure chemical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/>
              <a:t>RiskAssess data are updated as ECHA updates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>
            <a:extLst>
              <a:ext uri="{FF2B5EF4-FFF2-40B4-BE49-F238E27FC236}">
                <a16:creationId xmlns:a16="http://schemas.microsoft.com/office/drawing/2014/main" id="{91509E2E-6252-ED42-B0EB-6DB081D74C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088" y="1268413"/>
            <a:ext cx="7772400" cy="4618037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000"/>
              <a:t>2.8 million risk assessments </a:t>
            </a:r>
          </a:p>
          <a:p>
            <a:pPr marL="0" indent="0" algn="ctr">
              <a:buFontTx/>
              <a:buNone/>
            </a:pPr>
            <a:endParaRPr lang="en-US" altLang="en-US" sz="4000"/>
          </a:p>
          <a:p>
            <a:pPr marL="0" indent="0" algn="ctr">
              <a:buFontTx/>
              <a:buNone/>
            </a:pPr>
            <a:r>
              <a:rPr lang="en-US" altLang="en-US" sz="4000"/>
              <a:t>2,000 schools</a:t>
            </a:r>
          </a:p>
          <a:p>
            <a:pPr marL="0" indent="0" algn="ctr">
              <a:buFontTx/>
              <a:buNone/>
            </a:pPr>
            <a:endParaRPr lang="en-US" altLang="en-US" sz="4000"/>
          </a:p>
          <a:p>
            <a:pPr marL="0" indent="0" algn="ctr">
              <a:buFontTx/>
              <a:buNone/>
            </a:pPr>
            <a:r>
              <a:rPr lang="en-US" altLang="en-US" sz="4000"/>
              <a:t>10 years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>
            <a:extLst>
              <a:ext uri="{FF2B5EF4-FFF2-40B4-BE49-F238E27FC236}">
                <a16:creationId xmlns:a16="http://schemas.microsoft.com/office/drawing/2014/main" id="{C676053E-A393-444C-BD35-0D6F1D055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96888"/>
            <a:ext cx="5565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6">
            <a:extLst>
              <a:ext uri="{FF2B5EF4-FFF2-40B4-BE49-F238E27FC236}">
                <a16:creationId xmlns:a16="http://schemas.microsoft.com/office/drawing/2014/main" id="{27F334B3-9903-774A-8AC7-83E2919E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82813"/>
            <a:ext cx="5565775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>
            <a:extLst>
              <a:ext uri="{FF2B5EF4-FFF2-40B4-BE49-F238E27FC236}">
                <a16:creationId xmlns:a16="http://schemas.microsoft.com/office/drawing/2014/main" id="{53E2E4B0-0D42-D94E-86D7-050586BAE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883025"/>
            <a:ext cx="5572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2">
            <a:extLst>
              <a:ext uri="{FF2B5EF4-FFF2-40B4-BE49-F238E27FC236}">
                <a16:creationId xmlns:a16="http://schemas.microsoft.com/office/drawing/2014/main" id="{9D725AE6-EB47-F148-A2D9-2F28AF1CF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76975" y="212597"/>
            <a:ext cx="2759075" cy="2279778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AU: 1600</a:t>
            </a:r>
            <a:br>
              <a:rPr lang="en-US" altLang="en-US" sz="2400" dirty="0"/>
            </a:br>
            <a:r>
              <a:rPr lang="en-US" altLang="en-US" sz="2400" dirty="0"/>
              <a:t>½ all schools</a:t>
            </a:r>
            <a:br>
              <a:rPr lang="en-US" altLang="en-US" sz="2400" dirty="0"/>
            </a:br>
            <a:r>
              <a:rPr lang="en-US" altLang="en-US" sz="2400" dirty="0"/>
              <a:t>NZ: 130</a:t>
            </a:r>
            <a:br>
              <a:rPr lang="en-US" altLang="en-US" sz="2400" dirty="0"/>
            </a:br>
            <a:r>
              <a:rPr lang="en-US" altLang="en-US" sz="2400" dirty="0"/>
              <a:t>¼ all schools</a:t>
            </a:r>
            <a:br>
              <a:rPr lang="en-US" altLang="en-US" sz="2400" dirty="0"/>
            </a:br>
            <a:endParaRPr lang="en-US" altLang="en-US" sz="2400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4F35731-DA50-D044-93A1-A38192840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2213" y="2492375"/>
            <a:ext cx="2663825" cy="7207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kern="0" dirty="0"/>
              <a:t>420 schools</a:t>
            </a:r>
            <a:br>
              <a:rPr lang="en-US" altLang="en-US" sz="2400" dirty="0"/>
            </a:br>
            <a:endParaRPr lang="en-US" altLang="en-US" sz="2400" kern="0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43DD32DB-7DC2-BE46-8E7C-7822F8DA5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975" y="4179888"/>
            <a:ext cx="2665413" cy="7191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kern="0" dirty="0"/>
              <a:t>170 schools</a:t>
            </a:r>
            <a:br>
              <a:rPr lang="en-US" altLang="en-US" sz="2400" dirty="0"/>
            </a:br>
            <a:endParaRPr lang="en-US" altLang="en-US" sz="2400" kern="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B517F6D-30C2-F14B-8851-CA0E8CB59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25" y="5784850"/>
            <a:ext cx="2663825" cy="7207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kern="0" dirty="0"/>
              <a:t>6 groups</a:t>
            </a:r>
            <a:br>
              <a:rPr lang="en-US" altLang="en-US" sz="2400" dirty="0"/>
            </a:br>
            <a:endParaRPr lang="en-US" altLang="en-US" sz="2400" kern="0" dirty="0"/>
          </a:p>
        </p:txBody>
      </p:sp>
      <p:pic>
        <p:nvPicPr>
          <p:cNvPr id="18440" name="Picture 2">
            <a:extLst>
              <a:ext uri="{FF2B5EF4-FFF2-40B4-BE49-F238E27FC236}">
                <a16:creationId xmlns:a16="http://schemas.microsoft.com/office/drawing/2014/main" id="{2EE2A730-F666-0049-A9A9-AA363D2E6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5567363"/>
            <a:ext cx="5572125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>
            <a:extLst>
              <a:ext uri="{FF2B5EF4-FFF2-40B4-BE49-F238E27FC236}">
                <a16:creationId xmlns:a16="http://schemas.microsoft.com/office/drawing/2014/main" id="{308C323E-9A45-FF43-930B-EA89EC8AED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650" y="404813"/>
            <a:ext cx="7772400" cy="792162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800"/>
              <a:t>The Canada Story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A0F71E5A-CF3B-404A-8F8E-E826676EE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>
            <a:extLst>
              <a:ext uri="{FF2B5EF4-FFF2-40B4-BE49-F238E27FC236}">
                <a16:creationId xmlns:a16="http://schemas.microsoft.com/office/drawing/2014/main" id="{D7C8FDBA-CCCC-CE4B-A623-E8644D2FC2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088" y="981075"/>
            <a:ext cx="7772400" cy="547211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3600"/>
              <a:t>43,000 risk assessments </a:t>
            </a:r>
          </a:p>
          <a:p>
            <a:pPr marL="0" indent="0" algn="ctr">
              <a:buFontTx/>
              <a:buNone/>
            </a:pPr>
            <a:r>
              <a:rPr lang="en-US" altLang="en-US" sz="3600"/>
              <a:t>60 schools</a:t>
            </a:r>
          </a:p>
          <a:p>
            <a:pPr marL="0" indent="0" algn="ctr">
              <a:buFontTx/>
              <a:buNone/>
            </a:pPr>
            <a:endParaRPr lang="en-US" altLang="en-US" sz="3600"/>
          </a:p>
          <a:p>
            <a:pPr marL="0" indent="0" algn="ctr">
              <a:buFontTx/>
              <a:buNone/>
            </a:pPr>
            <a:endParaRPr lang="en-US" altLang="en-US" sz="3600"/>
          </a:p>
          <a:p>
            <a:pPr marL="0" indent="0" algn="ctr">
              <a:buFontTx/>
              <a:buNone/>
            </a:pPr>
            <a:endParaRPr lang="en-US" altLang="en-US" sz="3600"/>
          </a:p>
          <a:p>
            <a:pPr marL="0" indent="0" algn="ctr">
              <a:buFontTx/>
              <a:buNone/>
            </a:pPr>
            <a:endParaRPr lang="en-US" altLang="en-US" sz="3600"/>
          </a:p>
          <a:p>
            <a:pPr marL="0" indent="0" algn="ctr">
              <a:buFontTx/>
              <a:buNone/>
            </a:pPr>
            <a:endParaRPr lang="en-US" altLang="en-US"/>
          </a:p>
          <a:p>
            <a:pPr marL="0" indent="0" algn="ctr">
              <a:buFontTx/>
              <a:buNone/>
            </a:pPr>
            <a:r>
              <a:rPr lang="en-US" altLang="en-US"/>
              <a:t>6 schools Calgary/Red Deer/Edmonton</a:t>
            </a:r>
          </a:p>
          <a:p>
            <a:pPr marL="0" indent="0" algn="ctr">
              <a:buFontTx/>
              <a:buNone/>
            </a:pPr>
            <a:endParaRPr lang="en-US" altLang="en-US" sz="3600"/>
          </a:p>
          <a:p>
            <a:pPr marL="0" indent="0" algn="ctr">
              <a:buFontTx/>
              <a:buNone/>
            </a:pPr>
            <a:endParaRPr lang="en-US" altLang="en-US" sz="4800"/>
          </a:p>
          <a:p>
            <a:pPr marL="0" indent="0" algn="ctr">
              <a:buFontTx/>
              <a:buNone/>
            </a:pPr>
            <a:endParaRPr lang="en-US" altLang="en-US" sz="4800"/>
          </a:p>
        </p:txBody>
      </p:sp>
      <p:pic>
        <p:nvPicPr>
          <p:cNvPr id="20482" name="Picture 1">
            <a:extLst>
              <a:ext uri="{FF2B5EF4-FFF2-40B4-BE49-F238E27FC236}">
                <a16:creationId xmlns:a16="http://schemas.microsoft.com/office/drawing/2014/main" id="{B7016823-2A19-5442-8B9C-86CFB2F11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2924175"/>
            <a:ext cx="203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>
            <a:extLst>
              <a:ext uri="{FF2B5EF4-FFF2-40B4-BE49-F238E27FC236}">
                <a16:creationId xmlns:a16="http://schemas.microsoft.com/office/drawing/2014/main" id="{E1D3AFAE-292F-4F4F-889D-41E78A1FA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4365625"/>
            <a:ext cx="45370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55CDB5-379A-1040-879B-AF2527F73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2636912"/>
            <a:ext cx="1562100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45D164-4372-6C48-9FFF-BAC8AAE20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4423"/>
            <a:ext cx="9144000" cy="48691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96CE5855-9FC5-D54F-89CA-C87796997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Advantages of</a:t>
            </a:r>
            <a:br>
              <a:rPr lang="en-US" altLang="en-US" sz="3600" dirty="0"/>
            </a:br>
            <a:r>
              <a:rPr lang="en-US" altLang="en-US" sz="3600" dirty="0"/>
              <a:t>risk assessments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8068466C-6C36-6942-B707-950993D0D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9933" y="1916832"/>
            <a:ext cx="8640960" cy="46847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reduced frequency of injuries </a:t>
            </a:r>
            <a:br>
              <a:rPr lang="en-US" altLang="en-US" sz="2800" dirty="0"/>
            </a:br>
            <a:r>
              <a:rPr lang="en-US" altLang="en-US" sz="2800" dirty="0"/>
              <a:t>  - to students</a:t>
            </a:r>
            <a:br>
              <a:rPr lang="en-US" altLang="en-US" sz="2800" dirty="0"/>
            </a:br>
            <a:r>
              <a:rPr lang="en-US" altLang="en-US" sz="2800" dirty="0"/>
              <a:t>  - to school staff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reduced costs for paperwork, litigation and payouts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compliance with the law: </a:t>
            </a:r>
            <a:br>
              <a:rPr lang="en-US" altLang="en-US" sz="2800" dirty="0"/>
            </a:br>
            <a:r>
              <a:rPr lang="en-US" altLang="en-US" sz="2800" dirty="0"/>
              <a:t>OHS Act + OHS Code + WHMIS 2015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helps maintain variety of chemicals and equipment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compliance with: Alberta Ed Programs of Studies</a:t>
            </a:r>
            <a:br>
              <a:rPr lang="en-US" altLang="en-US" sz="2800" dirty="0"/>
            </a:br>
            <a:r>
              <a:rPr lang="en-US" altLang="en-US" sz="2800" dirty="0"/>
              <a:t>                            IB Curriculum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3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5">
            <a:extLst>
              <a:ext uri="{FF2B5EF4-FFF2-40B4-BE49-F238E27FC236}">
                <a16:creationId xmlns:a16="http://schemas.microsoft.com/office/drawing/2014/main" id="{BCB54513-D239-5D40-9449-0E7B8147D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3375"/>
            <a:ext cx="813593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/>
              <a:t>                   Workplace labels</a:t>
            </a:r>
          </a:p>
          <a:p>
            <a:endParaRPr lang="en-US" altLang="en-US" sz="1200"/>
          </a:p>
          <a:p>
            <a:r>
              <a:rPr lang="en-US" altLang="en-US"/>
              <a:t>Required “when a hazardous product is decanted</a:t>
            </a:r>
          </a:p>
          <a:p>
            <a:r>
              <a:rPr lang="en-US" altLang="en-US"/>
              <a:t>(e.g. transferred or poured) into another container”</a:t>
            </a:r>
          </a:p>
          <a:p>
            <a:r>
              <a:rPr lang="en-US" altLang="en-US"/>
              <a:t>and it is not “going to be used immediately”</a:t>
            </a:r>
          </a:p>
          <a:p>
            <a:endParaRPr lang="en-US" altLang="en-US"/>
          </a:p>
          <a:p>
            <a:r>
              <a:rPr lang="en-US" altLang="en-US"/>
              <a:t>It is anticipated that a workplace label will require the following information: </a:t>
            </a:r>
          </a:p>
          <a:p>
            <a:r>
              <a:rPr lang="en-US" altLang="en-US"/>
              <a:t>• Product name (matching the SDS product name)</a:t>
            </a:r>
          </a:p>
          <a:p>
            <a:r>
              <a:rPr lang="en-US" altLang="en-US"/>
              <a:t>• Safe handling precautions, may include pictograms or </a:t>
            </a:r>
          </a:p>
          <a:p>
            <a:r>
              <a:rPr lang="en-US" altLang="en-US"/>
              <a:t>  other supplier label information</a:t>
            </a:r>
          </a:p>
          <a:p>
            <a:r>
              <a:rPr lang="en-US" altLang="en-US"/>
              <a:t>• A reference to the SDS (if available)</a:t>
            </a:r>
          </a:p>
          <a:p>
            <a:endParaRPr lang="en-US" altLang="en-US" sz="2000"/>
          </a:p>
          <a:p>
            <a:r>
              <a:rPr lang="en-US" altLang="en-US" sz="2000"/>
              <a:t>Workplace label requirements fall under your Provincial or Territorial jurisdiction . . . </a:t>
            </a:r>
          </a:p>
          <a:p>
            <a:endParaRPr lang="en-US" altLang="en-US" sz="2000" i="1"/>
          </a:p>
          <a:p>
            <a:r>
              <a:rPr lang="en-US" altLang="en-US" sz="1800" i="1"/>
              <a:t>Canadian Centre for Occupational Health and Safety “</a:t>
            </a:r>
            <a:r>
              <a:rPr lang="en-US" altLang="ja-JP" sz="1800" i="1"/>
              <a:t>WHMIS 2015 - Labels</a:t>
            </a:r>
            <a:r>
              <a:rPr lang="en-US" altLang="en-US" sz="1800" i="1"/>
              <a:t>”</a:t>
            </a:r>
            <a:r>
              <a:rPr lang="en-US" altLang="ja-JP" sz="1800" i="1"/>
              <a:t> https://ccohs.ca/oshanswers/chemicals/whmis_ghs/labels.html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73376</TotalTime>
  <Words>468</Words>
  <Application>Microsoft Macintosh PowerPoint</Application>
  <PresentationFormat>On-screen Show (4:3)</PresentationFormat>
  <Paragraphs>137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ＭＳ Ｐゴシック</vt:lpstr>
      <vt:lpstr>Arial</vt:lpstr>
      <vt:lpstr>Calibri</vt:lpstr>
      <vt:lpstr>Blank Presentation</vt:lpstr>
      <vt:lpstr>Risk assessment of science experiments: introduction to RiskAssess</vt:lpstr>
      <vt:lpstr>What is RiskAssess?</vt:lpstr>
      <vt:lpstr>PowerPoint Presentation</vt:lpstr>
      <vt:lpstr>AU: 1600 ½ all schools NZ: 130 ¼ all schools </vt:lpstr>
      <vt:lpstr>PowerPoint Presentation</vt:lpstr>
      <vt:lpstr>PowerPoint Presentation</vt:lpstr>
      <vt:lpstr>PowerPoint Presentation</vt:lpstr>
      <vt:lpstr>Advantages of risk assessments</vt:lpstr>
      <vt:lpstr>PowerPoint Presentation</vt:lpstr>
      <vt:lpstr>PowerPoint Presentation</vt:lpstr>
      <vt:lpstr>Logic of RiskAssess</vt:lpstr>
      <vt:lpstr>PowerPoint Presentation</vt:lpstr>
      <vt:lpstr>Details</vt:lpstr>
      <vt:lpstr>Advantages of RiskAssess</vt:lpstr>
      <vt:lpstr>PowerPoint Presentation</vt:lpstr>
      <vt:lpstr>PowerPoint Presentation</vt:lpstr>
      <vt:lpstr>Future developments</vt:lpstr>
      <vt:lpstr>Conclusion</vt:lpstr>
      <vt:lpstr>PowerPoint Presentation</vt:lpstr>
      <vt:lpstr>RiskAssess data source</vt:lpstr>
      <vt:lpstr>PowerPoint Presentation</vt:lpstr>
      <vt:lpstr>RiskAssess data</vt:lpstr>
    </vt:vector>
  </TitlesOfParts>
  <Company>CEIC UNSW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assessment and control of risks</dc:title>
  <dc:creator>Phillip Crisp</dc:creator>
  <cp:lastModifiedBy>Phillip Crisp</cp:lastModifiedBy>
  <cp:revision>287</cp:revision>
  <cp:lastPrinted>2018-09-18T02:17:10Z</cp:lastPrinted>
  <dcterms:created xsi:type="dcterms:W3CDTF">2008-09-14T02:46:40Z</dcterms:created>
  <dcterms:modified xsi:type="dcterms:W3CDTF">2018-09-20T02:53:26Z</dcterms:modified>
</cp:coreProperties>
</file>