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88" r:id="rId4"/>
    <p:sldId id="302" r:id="rId5"/>
    <p:sldId id="324" r:id="rId6"/>
    <p:sldId id="304" r:id="rId7"/>
    <p:sldId id="292" r:id="rId8"/>
    <p:sldId id="306" r:id="rId9"/>
    <p:sldId id="293" r:id="rId10"/>
    <p:sldId id="291" r:id="rId11"/>
    <p:sldId id="325" r:id="rId12"/>
    <p:sldId id="284" r:id="rId13"/>
    <p:sldId id="287" r:id="rId14"/>
    <p:sldId id="329" r:id="rId15"/>
    <p:sldId id="298" r:id="rId16"/>
    <p:sldId id="301" r:id="rId17"/>
    <p:sldId id="314" r:id="rId18"/>
    <p:sldId id="307" r:id="rId19"/>
    <p:sldId id="282" r:id="rId20"/>
    <p:sldId id="299" r:id="rId21"/>
    <p:sldId id="285" r:id="rId22"/>
    <p:sldId id="25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/>
    <p:restoredTop sz="65113" autoAdjust="0"/>
  </p:normalViewPr>
  <p:slideViewPr>
    <p:cSldViewPr>
      <p:cViewPr varScale="1">
        <p:scale>
          <a:sx n="83" d="100"/>
          <a:sy n="83" d="100"/>
        </p:scale>
        <p:origin x="31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9" d="100"/>
          <a:sy n="149" d="100"/>
        </p:scale>
        <p:origin x="3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D226DD-9812-2B4E-A1DE-0E1E7AF5B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8F9D3-DC34-5A45-9134-D3671DCE5B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27B5-EF43-1748-8099-90780B2BA0B4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540D2-6B7F-AD46-92F5-F2A37B96EE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6339-8B75-1D46-8B18-2C4591E48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26477-6D92-754D-B3A5-6115F36A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A8F0A-C154-5446-A3A8-D3AD5C3C73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98325-583C-DD45-A6A7-76152ED35D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FF5FAA-2772-274C-A6DB-6BB1437F242C}" type="datetimeFigureOut">
              <a:rPr lang="en-US" altLang="en-US"/>
              <a:pPr/>
              <a:t>5/6/24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47FBC0-A0AB-4943-BDBC-AD24A140B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8B6DAD-1371-3445-BDEE-2ADB438E0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1EDC7-7EBB-B144-8EAB-5543D4C6F1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8DF6-7088-B747-A3D2-B37FC3E6E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647BC6-3C73-3145-BA02-0050B8439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04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9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15C84D1-D32B-4D4C-8A49-26ECEC0FE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BE56EA-3E25-4B4E-B9AA-313CCBA9588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1801D05-7D1D-884D-912D-CF85D38BF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05C9454-3041-2941-9009-20ED05761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setting too in tools! Settable cut-off time coming soon </a:t>
            </a:r>
            <a:r>
              <a:rPr lang="en-US"/>
              <a:t>(other than noon)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6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0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114972C-3027-1D42-8005-CC4ABEA07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3246E8-F7BA-A649-88D0-BBF3E7376441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6872962-F50E-1D44-AAEC-9CF1A67C8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0BF64-C68F-7143-9EDA-F1C48D3CC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7F9FAEE8-E9FF-7F47-8C82-EB6887596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F70BD3-8B30-754F-A970-1F7DD7C26F1C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CB7B52F-F30F-774D-9581-125F4EDE0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1C78F5-124E-4B4A-8DDE-FE40288FA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936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needed for question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02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needed for question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6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7ED524E0-4301-CC49-8045-123A4896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64860C4-BEC3-734D-B2C2-C871A041A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2D67E45-2319-734F-A596-8BFB251CB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needed for question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134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B5797E2-5049-544C-A39C-18B4A26DF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47E86A-C2D1-B344-8281-28451EE0C10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04B3609-4F25-C046-B8BE-5B0ACE817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5EC850-085B-B04E-8C99-50CBE8365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05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6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69F88542-BC9E-6747-84A5-7AC9F36A1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8ECA31-DF4D-834B-8D65-D0AACA2EA18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857EB07-2A5F-134C-813A-339AA9B68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CAB3400-1971-384E-B1BF-32518AE69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0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5566ACE-9453-8C4F-B2BC-40B1F1FEC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40FA27-E7B5-154F-8206-F1FFEE06EBC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BAA3B11-54DF-B34A-830C-961F9A3C6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863499F-D854-584A-9517-C5B279CB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4A56F-5B2D-704D-8F54-BCFCE10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784AD-749B-254E-960C-3516A096B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6EAFD-2024-B54E-817B-948B1C00E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9EAF2-D03D-C344-A667-E78103780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0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ACB066-1675-D744-875A-6BAD5005D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2B139-AC3C-0C43-B5E6-F0869D251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90187C-A592-984F-B460-931480A1C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324F9-EB3C-3F44-990C-2204182D4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7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69687-BEB4-904A-894B-3FE8C8506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9377E-A4D5-D548-886F-F4D7E7A0D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A3A446-4211-214E-BACC-3E3C85150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6C639-528F-BB4A-92D1-320037AD8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61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4FC90-C670-7346-AD06-5C73E6558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9170B-DEE0-3D42-8568-70BF9DF93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0FE43-DE6D-D942-9A35-1614471A7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801A7-947B-764D-9A3F-AB78F01EB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9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AF9BC3-1233-954E-AF91-128063AEE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D3508-D567-5E46-B856-F9CB27AEB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4120B5-1903-A949-B457-94BB9B3CF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4691-2540-E24B-89C7-0972AB038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2EAEF-C45B-5249-BF98-91148ABB7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1E391-704C-9C41-951F-26CBD8ED0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DD4CC-BD7A-1A4F-A14A-80F6BCDC4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C8FA-F99F-164A-B738-94BFAAA38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821786-8695-BB41-AB96-C95514B82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ECFFE8-CB1A-FD47-BF8C-606EDD02D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550CB3-9CD3-9042-BB7B-CA6A08553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00673-B0AD-F14C-841B-59763523D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8DD24A-128B-DB49-A22C-3BFE716C9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972EFB-0A8D-BC4E-8BA1-8DF7FD3B1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6C6B79-6E6F-8E4C-B5E3-4797BFE54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AE207-52F0-FD48-AAEC-2A9D3632F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8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027363-DB29-AA4F-8020-666ACFFDF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90890A-229D-2B45-97C7-AE9502345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CC3DA1-1644-1B47-8BC5-293D1D401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CCD49-B52C-484C-AC63-4C2FD2DA2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4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43BFF-A5C9-0D42-805E-30FC8EC16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A0162-B359-5541-A324-3C46EE5A6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AD994-EF47-BC4D-8871-EAF896954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172B3-7BD3-7846-A4BD-70D982B98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4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92499-D774-8048-8BE0-052383564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51682-83E4-094B-B33E-2113898C4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2BC2D-323B-3746-BE25-53E3E58BB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20911-5625-9D4C-96A0-50FDC4AA8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6E79C2-D38D-D149-98ED-4A303BBE6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1DF31C-B6E4-064E-B934-B24200D20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DB169F-F2B6-3248-BEE9-BF6A8A6009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9A2360-0379-4647-B790-3C9CA8E3C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493218-65B8-5E4E-8365-45EB98E69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83AECA-3522-C542-B76D-F65512331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kassess.ca/info/new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ha.europa.eu/information-on-chemicals/cl-inventory-databa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2585A5C-670E-E94D-BBEE-50B1AD40AC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 of science experiments: introduction to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66C1E02-B6F0-F841-87CD-745AD919F1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pic>
        <p:nvPicPr>
          <p:cNvPr id="14339" name="Picture 2" descr="burning_hair_medium.jpg">
            <a:extLst>
              <a:ext uri="{FF2B5EF4-FFF2-40B4-BE49-F238E27FC236}">
                <a16:creationId xmlns:a16="http://schemas.microsoft.com/office/drawing/2014/main" id="{AE781C3D-7938-8842-B0AA-0D91D873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CD0DF23-36CC-6E49-83F9-913A0A0CD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Advantages of </a:t>
            </a:r>
            <a:r>
              <a:rPr lang="en-US" altLang="en-US" sz="3600" dirty="0" err="1"/>
              <a:t>RiskAssess</a:t>
            </a:r>
            <a:endParaRPr lang="en-US" altLang="en-US" sz="3600" dirty="0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E144FC5E-A317-124F-9C9A-20CCC5996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5" y="1667010"/>
            <a:ext cx="9036496" cy="5002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proper consideration of risks and control measures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standardization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storage of records for legal purposes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communication between teachers and science technicians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discourages spur-of-the-moment experiments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useful for new/inexperienced staff</a:t>
            </a:r>
            <a:br>
              <a:rPr lang="en-US" altLang="en-US" sz="2800" dirty="0"/>
            </a:br>
            <a:endParaRPr lang="en-US" altLang="en-US" sz="2800" dirty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800" dirty="0"/>
              <a:t>EXTRAS: ordering/scheduling, labelling, waste disposal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84C816-BEAA-5DDD-BAF5-E66CBB68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182"/>
            <a:ext cx="8640960" cy="6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480956-A7D4-4AEF-8E86-71A22992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8" y="3453309"/>
            <a:ext cx="8496944" cy="14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>
            <a:extLst>
              <a:ext uri="{FF2B5EF4-FFF2-40B4-BE49-F238E27FC236}">
                <a16:creationId xmlns:a16="http://schemas.microsoft.com/office/drawing/2014/main" id="{BCB54513-D239-5D40-9449-0E7B8147D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13593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                   Workplace labels</a:t>
            </a:r>
          </a:p>
          <a:p>
            <a:endParaRPr lang="en-US" altLang="en-US" sz="1200" dirty="0"/>
          </a:p>
          <a:p>
            <a:r>
              <a:rPr lang="en-US" altLang="en-US" dirty="0"/>
              <a:t>Required “when a hazardous product is decanted</a:t>
            </a:r>
          </a:p>
          <a:p>
            <a:r>
              <a:rPr lang="en-US" altLang="en-US" dirty="0"/>
              <a:t>(e.g. transferred or poured) into another container”</a:t>
            </a:r>
          </a:p>
          <a:p>
            <a:r>
              <a:rPr lang="en-US" altLang="en-US" dirty="0"/>
              <a:t>and it is not “going to be used immediately”</a:t>
            </a:r>
          </a:p>
          <a:p>
            <a:endParaRPr lang="en-US" altLang="en-US" dirty="0"/>
          </a:p>
          <a:p>
            <a:r>
              <a:rPr lang="en-US" altLang="en-US" dirty="0"/>
              <a:t>In general, a workplace label will require the following information: </a:t>
            </a:r>
          </a:p>
          <a:p>
            <a:r>
              <a:rPr lang="en-US" altLang="en-US" dirty="0"/>
              <a:t>• Product name (matching the SDS product name)</a:t>
            </a:r>
          </a:p>
          <a:p>
            <a:r>
              <a:rPr lang="en-US" altLang="en-US" dirty="0"/>
              <a:t>• Safe handling precautions, may include pictograms or </a:t>
            </a:r>
          </a:p>
          <a:p>
            <a:r>
              <a:rPr lang="en-US" altLang="en-US" dirty="0"/>
              <a:t>  other supplier label information</a:t>
            </a:r>
          </a:p>
          <a:p>
            <a:r>
              <a:rPr lang="en-US" altLang="en-US" dirty="0"/>
              <a:t>• A reference to the SDS (if available)</a:t>
            </a:r>
          </a:p>
          <a:p>
            <a:endParaRPr lang="en-US" altLang="en-US" sz="2000" dirty="0"/>
          </a:p>
          <a:p>
            <a:r>
              <a:rPr lang="en-US" altLang="en-US" sz="2000" dirty="0"/>
              <a:t>Workplace label requirements fall under your Provincial or Territorial jurisdiction . . . </a:t>
            </a:r>
          </a:p>
          <a:p>
            <a:endParaRPr lang="en-US" altLang="en-US" sz="2000" i="1" dirty="0"/>
          </a:p>
          <a:p>
            <a:r>
              <a:rPr lang="en-US" altLang="en-US" sz="1800" i="1" dirty="0"/>
              <a:t>Canadian Centre for Occupational Health and Safety “</a:t>
            </a:r>
            <a:r>
              <a:rPr lang="en-US" altLang="ja-JP" sz="1800" i="1" dirty="0"/>
              <a:t>WHMIS 2015 - Labels</a:t>
            </a:r>
            <a:r>
              <a:rPr lang="en-US" altLang="en-US" sz="1800" i="1" dirty="0"/>
              <a:t>”</a:t>
            </a:r>
            <a:r>
              <a:rPr lang="en-US" altLang="ja-JP" sz="1800" i="1" dirty="0"/>
              <a:t> https://</a:t>
            </a:r>
            <a:r>
              <a:rPr lang="en-US" altLang="ja-JP" sz="1800" i="1" dirty="0" err="1"/>
              <a:t>www.ccohs.ca</a:t>
            </a:r>
            <a:r>
              <a:rPr lang="en-US" altLang="ja-JP" sz="1800" i="1" dirty="0"/>
              <a:t>/</a:t>
            </a:r>
            <a:r>
              <a:rPr lang="en-US" altLang="ja-JP" sz="1800" i="1" dirty="0" err="1"/>
              <a:t>oshanswers</a:t>
            </a:r>
            <a:r>
              <a:rPr lang="en-US" altLang="ja-JP" sz="1800" i="1" dirty="0"/>
              <a:t>/chemicals/</a:t>
            </a:r>
            <a:r>
              <a:rPr lang="en-US" altLang="ja-JP" sz="1800" i="1" dirty="0" err="1"/>
              <a:t>whmis_ghs</a:t>
            </a:r>
            <a:r>
              <a:rPr lang="en-US" altLang="ja-JP" sz="1800" i="1" dirty="0"/>
              <a:t>/</a:t>
            </a:r>
            <a:r>
              <a:rPr lang="en-US" altLang="ja-JP" sz="1800" i="1" dirty="0" err="1"/>
              <a:t>labels.html</a:t>
            </a:r>
            <a:endParaRPr lang="en-US" altLang="ja-JP" sz="18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E1175CDA-7C21-6443-89E5-A96784B6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627563"/>
            <a:ext cx="30575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2D094-278E-A446-AF58-D8845476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9" y="1700808"/>
            <a:ext cx="8893175" cy="3078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AE68E1-F5A7-BAF8-1616-8BD2CFB98F0E}"/>
              </a:ext>
            </a:extLst>
          </p:cNvPr>
          <p:cNvSpPr txBox="1"/>
          <p:nvPr/>
        </p:nvSpPr>
        <p:spPr>
          <a:xfrm>
            <a:off x="395536" y="393305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0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12FAD066-92ED-6043-8FD1-2CFB14FE2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Future developments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1EBC6454-B565-224F-B265-E965CCAA2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continually adding new features</a:t>
            </a:r>
            <a:br>
              <a:rPr lang="en-US" altLang="en-US" sz="2800" dirty="0"/>
            </a:br>
            <a:r>
              <a:rPr lang="en-US" altLang="en-US" sz="2800" dirty="0"/>
              <a:t> </a:t>
            </a:r>
            <a:r>
              <a:rPr lang="en-US" altLang="en-US" sz="2800" dirty="0">
                <a:hlinkClick r:id="rId3"/>
              </a:rPr>
              <a:t>https://www.riskassess.ca/info/news</a:t>
            </a:r>
            <a:br>
              <a:rPr lang="en-US" altLang="en-US" sz="2800" dirty="0"/>
            </a:br>
            <a:r>
              <a:rPr lang="en-US" altLang="en-US" sz="2800" dirty="0"/>
              <a:t> e.g. chemical waste labels, short-notice advice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800" dirty="0"/>
              <a:t>• planned:</a:t>
            </a:r>
            <a:br>
              <a:rPr lang="en-US" altLang="en-US" sz="2800" dirty="0"/>
            </a:br>
            <a:r>
              <a:rPr lang="en-US" altLang="en-US" sz="2800" dirty="0"/>
              <a:t>- chemical register/inventory</a:t>
            </a:r>
            <a:br>
              <a:rPr lang="en-US" altLang="en-US" sz="2800" dirty="0"/>
            </a:br>
            <a:r>
              <a:rPr lang="en-US" altLang="en-US" sz="2800" dirty="0"/>
              <a:t>- SDS management system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1E3FCD2-9139-9B45-AB1A-263E63533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Conclusion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178AE92C-FF27-C944-B4AB-A02E06803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03350"/>
            <a:ext cx="8210872" cy="497797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safer science laboratories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legally compliant system for risk assessment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easy-to-use GHS/WHMIS labelling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extensive databases, continually updated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scheduling system for lab efficiency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learning resources, staff and student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new features regularly added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60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D622063-5DD1-9E41-92BF-625EEE0C2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31837"/>
          </a:xfrm>
        </p:spPr>
        <p:txBody>
          <a:bodyPr/>
          <a:lstStyle/>
          <a:p>
            <a:pPr eaLnBrk="1" hangingPunct="1"/>
            <a:r>
              <a:rPr lang="en-US" altLang="en-US" sz="3200"/>
              <a:t>RiskAssess data source</a:t>
            </a:r>
            <a:endParaRPr lang="en-US" altLang="en-US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53E3E68-367D-BB40-A4C9-417E3F5A8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80772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ECHA (European Chemicals Association)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hlinkClick r:id="rId3"/>
              </a:rPr>
              <a:t>http://echa.europa.eu/information-on-chemicals/cl-inventory-database</a:t>
            </a: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Classification and Labelling (CL) Inventory</a:t>
            </a:r>
            <a:endParaRPr lang="en-US" altLang="ja-JP" sz="2400"/>
          </a:p>
          <a:p>
            <a:pPr eaLnBrk="1" hangingPunct="1">
              <a:buFontTx/>
              <a:buNone/>
            </a:pPr>
            <a:r>
              <a:rPr lang="en-US" altLang="en-US" sz="2400"/>
              <a:t>    • notifications by chemical companies in Europe of</a:t>
            </a:r>
            <a:br>
              <a:rPr lang="en-US" altLang="en-US" sz="2400"/>
            </a:br>
            <a:r>
              <a:rPr lang="en-US" altLang="en-US" sz="2400"/>
              <a:t>  classifications according to GHS criteria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• harmonised classifications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Provides latest information on classification and labelling.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Some solution information.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Clumsy to use, due to need to translate codes.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6CE5855-9FC5-D54F-89CA-C87796997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Why do risk assessments?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068466C-6C36-6942-B707-950993D0D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916832"/>
            <a:ext cx="9036495" cy="4684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reduced frequency of injuries </a:t>
            </a:r>
            <a:br>
              <a:rPr lang="en-US" altLang="en-US" sz="2800" dirty="0"/>
            </a:br>
            <a:r>
              <a:rPr lang="en-US" altLang="en-US" sz="2800" dirty="0"/>
              <a:t>  - to students</a:t>
            </a:r>
            <a:br>
              <a:rPr lang="en-US" altLang="en-US" sz="2800" dirty="0"/>
            </a:br>
            <a:r>
              <a:rPr lang="en-US" altLang="en-US" sz="2800" dirty="0"/>
              <a:t>  - to school staff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reduced costs for paperwork, litigation and payouts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compliance with the law: </a:t>
            </a:r>
            <a:br>
              <a:rPr lang="en-US" altLang="en-US" sz="2800" dirty="0"/>
            </a:br>
            <a:r>
              <a:rPr lang="en-US" altLang="en-US" sz="2800" dirty="0"/>
              <a:t>OHS Act + OHS Code + WHMIS 2015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helps maintain variety of chemicals and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compliance with Provincial Science Curriculum and IB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>
            <a:extLst>
              <a:ext uri="{FF2B5EF4-FFF2-40B4-BE49-F238E27FC236}">
                <a16:creationId xmlns:a16="http://schemas.microsoft.com/office/drawing/2014/main" id="{E6B4308E-8F05-D441-8667-5780CF82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487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5">
            <a:extLst>
              <a:ext uri="{FF2B5EF4-FFF2-40B4-BE49-F238E27FC236}">
                <a16:creationId xmlns:a16="http://schemas.microsoft.com/office/drawing/2014/main" id="{088E640C-0E5A-DE45-A709-60C93B3F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6092825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H314: Causes severe skin burns and eye damage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C12928F-8ADF-1E4B-8742-F02B1C8A3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00"/>
                </a:solidFill>
              </a:rPr>
              <a:t>RiskAssess data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548F88B1-5E62-D14F-98B8-6131056FC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Pure chemicals (&gt;1500)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ECHA data “</a:t>
            </a:r>
            <a:r>
              <a:rPr lang="en-US" altLang="ja-JP" sz="2400" dirty="0" err="1"/>
              <a:t>Harmonised</a:t>
            </a:r>
            <a:r>
              <a:rPr lang="en-US" altLang="ja-JP" sz="2400" dirty="0"/>
              <a:t> classification</a:t>
            </a:r>
            <a:r>
              <a:rPr lang="en-US" altLang="en-US" sz="2400" dirty="0"/>
              <a:t>”</a:t>
            </a:r>
            <a:r>
              <a:rPr lang="en-US" altLang="ja-JP" sz="2400" dirty="0"/>
              <a:t>, if available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If not, most common classification (more conservative, if two)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Solutions (&gt;1600)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ECHA data “Specific concentration limits”, if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If not, application of GHS rules for mixtures to ECHA data for pure chemical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RiskAssess</a:t>
            </a:r>
            <a:r>
              <a:rPr lang="en-US" altLang="en-US" sz="2400" dirty="0"/>
              <a:t> data are updated as ECHA updates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683865"/>
            <a:ext cx="4392488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icons, </a:t>
            </a:r>
            <a:r>
              <a:rPr lang="en-AU" altLang="en-US" sz="2000" dirty="0" err="1"/>
              <a:t>hcl</a:t>
            </a:r>
            <a:r>
              <a:rPr lang="en-AU" altLang="en-US" sz="2000" dirty="0"/>
              <a:t>, part name,</a:t>
            </a:r>
            <a:r>
              <a:rPr lang="en-AU" sz="2000" dirty="0"/>
              <a:t> day/month,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click banner, links, hot links, delete,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Best RAs, </a:t>
            </a:r>
            <a:r>
              <a:rPr lang="en-AU" sz="2000" dirty="0"/>
              <a:t>search on less, # &amp; sort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Excel/csv, any dates, last week,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search, no# </a:t>
            </a:r>
            <a:r>
              <a:rPr lang="en-AU" sz="2000" dirty="0" err="1"/>
              <a:t>pracs</a:t>
            </a:r>
            <a:r>
              <a:rPr lang="en-AU" sz="2000" dirty="0"/>
              <a:t>, prep notes,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double booking, lodged 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usage, invoice,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backup system, defaults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resources, </a:t>
            </a:r>
            <a:r>
              <a:rPr lang="en-AU" sz="2000" dirty="0" err="1"/>
              <a:t>faq</a:t>
            </a:r>
            <a:r>
              <a:rPr lang="en-AU" sz="2000" dirty="0"/>
              <a:t>, eBook,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videos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684716"/>
            <a:ext cx="3974976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multiple chemicals on sheet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free text, biohazard symbol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reschedule, archive risk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assessments, annual review,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tech-only RAs, review notes,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kern="0" dirty="0"/>
              <a:t>high/extreme: 3 signatures, list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multiple </a:t>
            </a:r>
            <a:r>
              <a:rPr lang="en-AU" sz="2000" kern="0" dirty="0" err="1"/>
              <a:t>prac</a:t>
            </a:r>
            <a:r>
              <a:rPr lang="en-AU" sz="2000" kern="0" dirty="0"/>
              <a:t>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779A7-7D28-0546-8E74-6FFD564429E6}"/>
              </a:ext>
            </a:extLst>
          </p:cNvPr>
          <p:cNvSpPr txBox="1"/>
          <p:nvPr/>
        </p:nvSpPr>
        <p:spPr>
          <a:xfrm>
            <a:off x="-570016" y="2161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0C546C9-A26C-F14F-88B6-CF3458227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What is RiskAssess?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E844E0F-8BE9-A849-8E89-626B9E787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1773238"/>
            <a:ext cx="7004050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customized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customized to Canada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provides</a:t>
            </a:r>
            <a:br>
              <a:rPr lang="en-US" altLang="en-US" sz="2800" dirty="0"/>
            </a:br>
            <a:r>
              <a:rPr lang="en-US" altLang="en-US" sz="2800" dirty="0"/>
              <a:t>  - electronic templates (CA/ISO)</a:t>
            </a:r>
            <a:br>
              <a:rPr lang="en-US" altLang="en-US" sz="2800" dirty="0"/>
            </a:br>
            <a:r>
              <a:rPr lang="en-US" altLang="en-US" sz="2800" dirty="0"/>
              <a:t>  - database information on risks</a:t>
            </a:r>
            <a:br>
              <a:rPr lang="en-US" altLang="en-US" sz="2800" dirty="0"/>
            </a:br>
            <a:r>
              <a:rPr lang="en-US" altLang="en-US" sz="2800" dirty="0"/>
              <a:t>     (chemical, equipment, biological)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  - equipment ordering/lab scheduling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	  - GHS labelling (WHMIS 2015)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91509E2E-6252-ED42-B0EB-6DB081D74C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68413"/>
            <a:ext cx="7772400" cy="46180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dirty="0"/>
              <a:t>6.5 million risk assessments </a:t>
            </a:r>
          </a:p>
          <a:p>
            <a:pPr marL="0" indent="0" algn="ctr">
              <a:buFontTx/>
              <a:buNone/>
            </a:pPr>
            <a:endParaRPr lang="en-US" altLang="en-US" sz="4000" dirty="0"/>
          </a:p>
          <a:p>
            <a:pPr marL="0" indent="0" algn="ctr">
              <a:buFontTx/>
              <a:buNone/>
            </a:pPr>
            <a:r>
              <a:rPr lang="en-US" altLang="en-US" sz="4000" dirty="0"/>
              <a:t>2,700 schools</a:t>
            </a:r>
          </a:p>
          <a:p>
            <a:pPr marL="0" indent="0" algn="ctr">
              <a:buFontTx/>
              <a:buNone/>
            </a:pPr>
            <a:endParaRPr lang="en-US" altLang="en-US" sz="4000" dirty="0"/>
          </a:p>
          <a:p>
            <a:pPr marL="0" indent="0" algn="ctr">
              <a:buFontTx/>
              <a:buNone/>
            </a:pPr>
            <a:r>
              <a:rPr lang="en-US" altLang="en-US" sz="4000" dirty="0"/>
              <a:t>16 years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595729"/>
            <a:ext cx="2664296" cy="122007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AU: 2400 (84%)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NZ: 300 (54%)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CA: 60 (1%)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sz="2400" kern="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sz="2400" kern="0" dirty="0"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>
            <a:extLst>
              <a:ext uri="{FF2B5EF4-FFF2-40B4-BE49-F238E27FC236}">
                <a16:creationId xmlns:a16="http://schemas.microsoft.com/office/drawing/2014/main" id="{D7C8FDBA-CCCC-CE4B-A623-E8644D2FC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9769" y="700842"/>
            <a:ext cx="7117919" cy="589651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dirty="0"/>
              <a:t>93,000 risk assessments </a:t>
            </a:r>
          </a:p>
          <a:p>
            <a:pPr marL="0" indent="0" algn="ctr">
              <a:buFontTx/>
              <a:buNone/>
            </a:pPr>
            <a:r>
              <a:rPr lang="en-US" altLang="en-US" sz="3600" dirty="0"/>
              <a:t>60 schools</a:t>
            </a:r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dirty="0"/>
          </a:p>
          <a:p>
            <a:pPr marL="0" indent="0" algn="ctr">
              <a:buFontTx/>
              <a:buNone/>
            </a:pPr>
            <a:r>
              <a:rPr lang="en-US" altLang="en-US" dirty="0"/>
              <a:t>+12 schools Calgary/Red Deer/Camrose/Edmonton/Rockies</a:t>
            </a:r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4800" dirty="0"/>
          </a:p>
          <a:p>
            <a:pPr marL="0" indent="0" algn="ctr">
              <a:buFontTx/>
              <a:buNone/>
            </a:pPr>
            <a:endParaRPr lang="en-US" altLang="en-US" sz="4800" dirty="0"/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B7016823-2A19-5442-8B9C-86CFB2F11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924175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E1D3AFAE-292F-4F4F-889D-41E78A1FA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365625"/>
            <a:ext cx="45370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FC41417-4DF7-673D-85D9-E2E9BD81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81" y="2186955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57C79-4214-087D-5235-6FEF0D0A3958}"/>
              </a:ext>
            </a:extLst>
          </p:cNvPr>
          <p:cNvSpPr txBox="1"/>
          <p:nvPr/>
        </p:nvSpPr>
        <p:spPr>
          <a:xfrm>
            <a:off x="4269581" y="3543287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Qualicum School District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803A74EF-F487-7D49-BED5-D4ED6A739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Logic of </a:t>
            </a:r>
            <a:r>
              <a:rPr lang="en-US" altLang="en-US" sz="3600" dirty="0" err="1"/>
              <a:t>RiskAssess</a:t>
            </a:r>
            <a:endParaRPr lang="en-US" altLang="en-US" sz="3600" dirty="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5B79B741-1DA1-8E4D-AD54-40F61A670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safety information customized for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separate sections for teacher and science technician, allowing cross-checking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initial assessment of inherent risk</a:t>
            </a:r>
            <a:br>
              <a:rPr lang="en-US" altLang="en-US" sz="2800" dirty="0"/>
            </a:br>
            <a:r>
              <a:rPr lang="en-US" altLang="en-US" sz="2800" dirty="0"/>
              <a:t>- if low, go to end</a:t>
            </a:r>
            <a:br>
              <a:rPr lang="en-US" altLang="en-US" sz="2800" dirty="0"/>
            </a:br>
            <a:r>
              <a:rPr lang="en-US" altLang="en-US" sz="2800" dirty="0"/>
              <a:t>- if medium or more, record control measures</a:t>
            </a:r>
            <a:br>
              <a:rPr lang="en-US" altLang="en-US" sz="2800" dirty="0"/>
            </a:br>
            <a:r>
              <a:rPr lang="en-US" altLang="en-US" sz="28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scheduling and ordering system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labelling for WHMIS 2015 and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inexpensive ($350 per school campus per year)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>
            <a:extLst>
              <a:ext uri="{FF2B5EF4-FFF2-40B4-BE49-F238E27FC236}">
                <a16:creationId xmlns:a16="http://schemas.microsoft.com/office/drawing/2014/main" id="{5177768B-1E67-A24C-AD7C-75233B16B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55675"/>
            <a:ext cx="3671887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4" y="1052737"/>
            <a:ext cx="4810082" cy="52559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E09F131-B542-1B49-8BAB-AE6956FFE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Details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8D6DD2D9-06A9-1649-8253-EED419E1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/>
            <a:r>
              <a:rPr lang="en-US" altLang="en-US" sz="2800"/>
              <a:t>access from school/home </a:t>
            </a:r>
          </a:p>
          <a:p>
            <a:pPr eaLnBrk="1" hangingPunct="1"/>
            <a:r>
              <a:rPr lang="en-US" altLang="en-US" sz="2800"/>
              <a:t>nothing to install on computer, tablet or phone</a:t>
            </a:r>
            <a:br>
              <a:rPr lang="en-US" altLang="en-US" sz="2800"/>
            </a:br>
            <a:r>
              <a:rPr lang="en-US" altLang="en-US" sz="2800"/>
              <a:t>(instant update)</a:t>
            </a:r>
          </a:p>
          <a:p>
            <a:pPr eaLnBrk="1" hangingPunct="1"/>
            <a:r>
              <a:rPr lang="en-US" altLang="en-US" sz="2800"/>
              <a:t>unlimited number of simultaneous users and risk assessments </a:t>
            </a:r>
          </a:p>
          <a:p>
            <a:pPr eaLnBrk="1" hangingPunct="1"/>
            <a:r>
              <a:rPr lang="en-US" altLang="en-US" sz="2800"/>
              <a:t>minimal data entry</a:t>
            </a:r>
          </a:p>
          <a:p>
            <a:pPr eaLnBrk="1" hangingPunct="1"/>
            <a:r>
              <a:rPr lang="en-US" altLang="en-US" sz="2800"/>
              <a:t>complements SDSs</a:t>
            </a:r>
          </a:p>
          <a:p>
            <a:pPr eaLnBrk="1" hangingPunct="1"/>
            <a:r>
              <a:rPr lang="en-US" altLang="en-US" sz="2800"/>
              <a:t>continuing input from science staff</a:t>
            </a:r>
          </a:p>
          <a:p>
            <a:pPr eaLnBrk="1" hangingPunct="1"/>
            <a:r>
              <a:rPr lang="en-US" altLang="en-US" sz="2800"/>
              <a:t>multiple backups of data &amp; backup server</a:t>
            </a:r>
          </a:p>
          <a:p>
            <a:pPr eaLnBrk="1" hangingPunct="1"/>
            <a:r>
              <a:rPr lang="en-US" altLang="en-US" sz="2800"/>
              <a:t>support and advice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80769</TotalTime>
  <Words>917</Words>
  <Application>Microsoft Macintosh PowerPoint</Application>
  <PresentationFormat>On-screen Show (4:3)</PresentationFormat>
  <Paragraphs>174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Helvetica</vt:lpstr>
      <vt:lpstr>Blank Presentation</vt:lpstr>
      <vt:lpstr>Risk assessment of science experiments: introduction to RiskAssess</vt:lpstr>
      <vt:lpstr>Why do risk assessments?</vt:lpstr>
      <vt:lpstr>What is RiskAssess?</vt:lpstr>
      <vt:lpstr>PowerPoint Presentation</vt:lpstr>
      <vt:lpstr>2700 schools AU: 2400 (84%) NZ: 300 (54%) CA: 60 (1%)</vt:lpstr>
      <vt:lpstr>PowerPoint Presentation</vt:lpstr>
      <vt:lpstr>Logic of RiskAssess</vt:lpstr>
      <vt:lpstr>PowerPoint Presentation</vt:lpstr>
      <vt:lpstr>Details</vt:lpstr>
      <vt:lpstr>Advantages of RiskAssess</vt:lpstr>
      <vt:lpstr>PowerPoint Presentation</vt:lpstr>
      <vt:lpstr>PowerPoint Presentation</vt:lpstr>
      <vt:lpstr>PowerPoint Presentation</vt:lpstr>
      <vt:lpstr>PowerPoint Presentation</vt:lpstr>
      <vt:lpstr>Future developments</vt:lpstr>
      <vt:lpstr>Conclusion</vt:lpstr>
      <vt:lpstr>DEMO</vt:lpstr>
      <vt:lpstr>PowerPoint Presentation</vt:lpstr>
      <vt:lpstr>RiskAssess data source</vt:lpstr>
      <vt:lpstr>PowerPoint Presentation</vt:lpstr>
      <vt:lpstr>RiskAssess data</vt:lpstr>
      <vt:lpstr>Menu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307</cp:revision>
  <cp:lastPrinted>2018-09-18T02:17:10Z</cp:lastPrinted>
  <dcterms:created xsi:type="dcterms:W3CDTF">2008-09-14T02:46:40Z</dcterms:created>
  <dcterms:modified xsi:type="dcterms:W3CDTF">2024-05-06T00:22:33Z</dcterms:modified>
</cp:coreProperties>
</file>